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4"/>
  </p:notesMasterIdLst>
  <p:handoutMasterIdLst>
    <p:handoutMasterId r:id="rId35"/>
  </p:handoutMasterIdLst>
  <p:sldIdLst>
    <p:sldId id="256" r:id="rId2"/>
    <p:sldId id="310" r:id="rId3"/>
    <p:sldId id="299" r:id="rId4"/>
    <p:sldId id="258" r:id="rId5"/>
    <p:sldId id="311" r:id="rId6"/>
    <p:sldId id="308" r:id="rId7"/>
    <p:sldId id="284" r:id="rId8"/>
    <p:sldId id="302" r:id="rId9"/>
    <p:sldId id="267" r:id="rId10"/>
    <p:sldId id="285" r:id="rId11"/>
    <p:sldId id="286" r:id="rId12"/>
    <p:sldId id="312" r:id="rId13"/>
    <p:sldId id="304" r:id="rId14"/>
    <p:sldId id="305" r:id="rId15"/>
    <p:sldId id="306" r:id="rId16"/>
    <p:sldId id="307" r:id="rId17"/>
    <p:sldId id="290" r:id="rId18"/>
    <p:sldId id="313" r:id="rId19"/>
    <p:sldId id="291" r:id="rId20"/>
    <p:sldId id="293" r:id="rId21"/>
    <p:sldId id="294" r:id="rId22"/>
    <p:sldId id="295" r:id="rId23"/>
    <p:sldId id="296" r:id="rId24"/>
    <p:sldId id="297" r:id="rId25"/>
    <p:sldId id="298" r:id="rId26"/>
    <p:sldId id="277" r:id="rId27"/>
    <p:sldId id="278" r:id="rId28"/>
    <p:sldId id="279" r:id="rId29"/>
    <p:sldId id="280" r:id="rId30"/>
    <p:sldId id="281" r:id="rId31"/>
    <p:sldId id="282" r:id="rId32"/>
    <p:sldId id="283" r:id="rId3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92084" autoAdjust="0"/>
  </p:normalViewPr>
  <p:slideViewPr>
    <p:cSldViewPr>
      <p:cViewPr>
        <p:scale>
          <a:sx n="94" d="100"/>
          <a:sy n="94" d="100"/>
        </p:scale>
        <p:origin x="-195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19</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7</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1) What is </a:t>
            </a:r>
            <a:r>
              <a:rPr lang="en-US" sz="1200" b="0" i="0" u="none" strike="noStrike" cap="none" baseline="0" dirty="0" err="1">
                <a:solidFill>
                  <a:schemeClr val="dk1"/>
                </a:solidFill>
                <a:latin typeface="Calibri"/>
                <a:ea typeface="Calibri"/>
                <a:cs typeface="Calibri"/>
                <a:sym typeface="Calibri"/>
              </a:rPr>
              <a:t>RAMCloud</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The case for </a:t>
            </a:r>
            <a:r>
              <a:rPr lang="en-US" sz="1200" b="0" i="0" u="none" strike="noStrike" cap="none" baseline="0" dirty="0" err="1">
                <a:solidFill>
                  <a:schemeClr val="dk1"/>
                </a:solidFill>
                <a:latin typeface="Calibri"/>
                <a:ea typeface="Calibri"/>
                <a:cs typeface="Calibri"/>
                <a:sym typeface="Calibri"/>
              </a:rPr>
              <a:t>RAMCloud</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delivery.acm.org</a:t>
            </a:r>
            <a:r>
              <a:rPr lang="en-US" sz="1200" b="0" i="0" u="none" strike="noStrike" cap="none" baseline="0" dirty="0">
                <a:solidFill>
                  <a:schemeClr val="dk1"/>
                </a:solidFill>
                <a:latin typeface="Calibri"/>
                <a:ea typeface="Calibri"/>
                <a:cs typeface="Calibri"/>
                <a:sym typeface="Calibri"/>
              </a:rPr>
              <a:t>/10.1145/1970000/1965751/p121-ousterhout.pdf?ip=2.83.55.65&amp;id=1965751&amp;acc=</a:t>
            </a:r>
            <a:r>
              <a:rPr lang="en-US" sz="1200" b="0" i="0" u="none" strike="noStrike" cap="none" baseline="0" dirty="0" err="1">
                <a:solidFill>
                  <a:schemeClr val="dk1"/>
                </a:solidFill>
                <a:latin typeface="Calibri"/>
                <a:ea typeface="Calibri"/>
                <a:cs typeface="Calibri"/>
                <a:sym typeface="Calibri"/>
              </a:rPr>
              <a:t>OPEN&amp;key</a:t>
            </a:r>
            <a:r>
              <a:rPr lang="en-US" sz="1200" b="0" i="0" u="none" strike="noStrike" cap="none" baseline="0" dirty="0">
                <a:solidFill>
                  <a:schemeClr val="dk1"/>
                </a:solidFill>
                <a:latin typeface="Calibri"/>
                <a:ea typeface="Calibri"/>
                <a:cs typeface="Calibri"/>
                <a:sym typeface="Calibri"/>
              </a:rPr>
              <a:t>=4D4702B0C3E38B35%2E4D4702B0C3E38B35%2E528120C21059793D%2E6D218144511F3437&amp;CFID=551422919&amp;CFTOKEN=31387118&amp;__acm__=1420299996_3806cb8ae5b1fc2b0b8d8d4351f9242b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web.stanford.edu</a:t>
            </a:r>
            <a:r>
              <a:rPr lang="en-US" sz="1200" b="0" i="0" u="none" strike="noStrike" cap="none" baseline="0" dirty="0">
                <a:solidFill>
                  <a:schemeClr val="dk1"/>
                </a:solidFill>
                <a:latin typeface="Calibri"/>
                <a:ea typeface="Calibri"/>
                <a:cs typeface="Calibri"/>
                <a:sym typeface="Calibri"/>
              </a:rPr>
              <a:t>/~ouster/</a:t>
            </a:r>
            <a:r>
              <a:rPr lang="en-US" sz="1200" b="0" i="0" u="none" strike="noStrike" cap="none" baseline="0" dirty="0" err="1">
                <a:solidFill>
                  <a:schemeClr val="dk1"/>
                </a:solidFill>
                <a:latin typeface="Calibri"/>
                <a:ea typeface="Calibri"/>
                <a:cs typeface="Calibri"/>
                <a:sym typeface="Calibri"/>
              </a:rPr>
              <a:t>cgi</a:t>
            </a:r>
            <a:r>
              <a:rPr lang="en-US" sz="1200" b="0" i="0" u="none" strike="noStrike" cap="none" baseline="0" dirty="0">
                <a:solidFill>
                  <a:schemeClr val="dk1"/>
                </a:solidFill>
                <a:latin typeface="Calibri"/>
                <a:ea typeface="Calibri"/>
                <a:cs typeface="Calibri"/>
                <a:sym typeface="Calibri"/>
              </a:rPr>
              <a:t>-bin/papers/</a:t>
            </a:r>
            <a:r>
              <a:rPr lang="en-US" sz="1200" b="0" i="0" u="none" strike="noStrike" cap="none" baseline="0" dirty="0" err="1">
                <a:solidFill>
                  <a:schemeClr val="dk1"/>
                </a:solidFill>
                <a:latin typeface="Calibri"/>
                <a:ea typeface="Calibri"/>
                <a:cs typeface="Calibri"/>
                <a:sym typeface="Calibri"/>
              </a:rPr>
              <a:t>ramcloud-recovery.pdf</a:t>
            </a:r>
            <a:endParaRPr lang="en-US" sz="1200" b="0" i="0" u="none" strike="noStrike" cap="none" baseline="0" dirty="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800" dirty="0" smtClean="0"/>
              <a:t>Latency / Bandwidth:</a:t>
            </a:r>
          </a:p>
          <a:p>
            <a:pPr marL="285750" indent="-285750">
              <a:buFont typeface="Arial"/>
              <a:buChar char="•"/>
            </a:pPr>
            <a:r>
              <a:rPr lang="en-US" sz="1800" dirty="0" smtClean="0"/>
              <a:t>67</a:t>
            </a:r>
            <a:r>
              <a:rPr lang="en-US" sz="1800" dirty="0"/>
              <a:t>-107% higher read </a:t>
            </a:r>
            <a:r>
              <a:rPr lang="en-US" sz="1800" dirty="0" smtClean="0"/>
              <a:t>bandwidth</a:t>
            </a:r>
          </a:p>
          <a:p>
            <a:pPr marL="285750" indent="-285750">
              <a:buFont typeface="Arial"/>
              <a:buChar char="•"/>
            </a:pPr>
            <a:r>
              <a:rPr lang="en-US" sz="1800" dirty="0" smtClean="0"/>
              <a:t>45-</a:t>
            </a:r>
            <a:r>
              <a:rPr lang="en-US" sz="1800" dirty="0"/>
              <a:t>53% lower read </a:t>
            </a:r>
            <a:r>
              <a:rPr lang="en-US" sz="1800" dirty="0" smtClean="0"/>
              <a:t>latency</a:t>
            </a:r>
            <a:endParaRPr lang="en-US" sz="1800" dirty="0" smtClean="0"/>
          </a:p>
          <a:p>
            <a:r>
              <a:rPr lang="en-US" sz="1800" dirty="0" smtClean="0"/>
              <a:t>Challenges:</a:t>
            </a:r>
          </a:p>
          <a:p>
            <a:pPr marL="285750" indent="-285750">
              <a:buFont typeface="Arial"/>
              <a:buChar char="•"/>
            </a:pPr>
            <a:r>
              <a:rPr lang="en-US" sz="1800" dirty="0" smtClean="0"/>
              <a:t>ACID multi-key transactions with</a:t>
            </a:r>
          </a:p>
          <a:p>
            <a:r>
              <a:rPr lang="en-US" sz="1800" dirty="0" smtClean="0"/>
              <a:t> low-latency and at scale</a:t>
            </a:r>
          </a:p>
          <a:p>
            <a:endParaRPr lang="en-US" sz="18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800" dirty="0" err="1" smtClean="0"/>
              <a:t>ClusterPerf</a:t>
            </a:r>
            <a:r>
              <a:rPr lang="en-US" sz="1800" dirty="0" smtClean="0"/>
              <a:t>: </a:t>
            </a:r>
          </a:p>
          <a:p>
            <a:pPr marL="285750" indent="-285750">
              <a:buFont typeface="Arial"/>
              <a:buChar char="•"/>
            </a:pPr>
            <a:r>
              <a:rPr lang="en-US" sz="1800" dirty="0" err="1" smtClean="0"/>
              <a:t>RAMCloud</a:t>
            </a:r>
            <a:r>
              <a:rPr lang="en-US" sz="1800" dirty="0" smtClean="0"/>
              <a:t> test suite (</a:t>
            </a:r>
            <a:r>
              <a:rPr lang="en-US" sz="1800" dirty="0" err="1" smtClean="0"/>
              <a:t>eg</a:t>
            </a:r>
            <a:r>
              <a:rPr lang="en-US" sz="1800" dirty="0" smtClean="0"/>
              <a:t>., </a:t>
            </a:r>
            <a:r>
              <a:rPr lang="en-US" sz="1800" dirty="0" err="1" smtClean="0"/>
              <a:t>multiReads</a:t>
            </a:r>
            <a:r>
              <a:rPr lang="en-US" sz="1800" dirty="0" smtClean="0"/>
              <a:t>)</a:t>
            </a:r>
          </a:p>
          <a:p>
            <a:pPr marL="285750" indent="-285750">
              <a:buFont typeface="Arial"/>
              <a:buChar char="•"/>
            </a:pPr>
            <a:r>
              <a:rPr lang="en-US" sz="1800" dirty="0" smtClean="0"/>
              <a:t>We use one test (sequential </a:t>
            </a:r>
            <a:r>
              <a:rPr lang="en-US" sz="1800" dirty="0" smtClean="0"/>
              <a:t>read / write</a:t>
            </a:r>
          </a:p>
          <a:p>
            <a:r>
              <a:rPr lang="en-US" sz="1800" dirty="0"/>
              <a:t>o</a:t>
            </a:r>
            <a:r>
              <a:rPr lang="en-US" sz="1800" dirty="0" smtClean="0"/>
              <a:t>f </a:t>
            </a:r>
            <a:r>
              <a:rPr lang="en-US" sz="1800" dirty="0" smtClean="0"/>
              <a:t> </a:t>
            </a:r>
            <a:r>
              <a:rPr lang="en-US" sz="1800" dirty="0" smtClean="0"/>
              <a:t>random </a:t>
            </a:r>
            <a:r>
              <a:rPr lang="en-US" sz="1800" dirty="0" smtClean="0"/>
              <a:t>objects</a:t>
            </a:r>
            <a:r>
              <a:rPr lang="en-US" sz="1800" dirty="0" smtClean="0"/>
              <a:t>)</a:t>
            </a:r>
            <a:endParaRPr lang="en-US" sz="1800" dirty="0"/>
          </a:p>
          <a:p>
            <a:r>
              <a:rPr lang="en-US" sz="1800" dirty="0" err="1" smtClean="0"/>
              <a:t>RAMCloud</a:t>
            </a:r>
            <a:r>
              <a:rPr lang="en-US" sz="1800" dirty="0" smtClean="0"/>
              <a:t>:</a:t>
            </a:r>
          </a:p>
          <a:p>
            <a:pPr marL="285750" indent="-285750">
              <a:buFont typeface="Arial"/>
              <a:buChar char="•"/>
            </a:pPr>
            <a:r>
              <a:rPr lang="en-US" sz="1800" dirty="0" smtClean="0"/>
              <a:t>4 nodes, replication factor = 0</a:t>
            </a:r>
          </a:p>
          <a:p>
            <a:pPr marL="285750" indent="-285750">
              <a:buFontTx/>
              <a:buChar char="-"/>
            </a:pPr>
            <a:endParaRPr lang="en-US" sz="1800" dirty="0" smtClean="0"/>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0" y="4800600"/>
            <a:ext cx="3962399" cy="1676400"/>
          </a:xfrm>
          <a:prstGeom prst="rect">
            <a:avLst/>
          </a:prstGeom>
          <a:noFill/>
          <a:ln>
            <a:solidFill>
              <a:schemeClr val="tx1"/>
            </a:solidFill>
          </a:ln>
        </p:spPr>
        <p:txBody>
          <a:bodyPr wrap="none" rtlCol="0">
            <a:noAutofit/>
          </a:bodyPr>
          <a:lstStyle/>
          <a:p>
            <a:r>
              <a:rPr lang="en-US" sz="1800" dirty="0" smtClean="0"/>
              <a:t>- YCSB</a:t>
            </a:r>
            <a:r>
              <a:rPr lang="en-US" sz="1800" dirty="0"/>
              <a:t>:</a:t>
            </a:r>
          </a:p>
          <a:p>
            <a:pPr marL="285750" indent="-285750">
              <a:buFont typeface="Arial"/>
              <a:buChar char="•"/>
            </a:pPr>
            <a:r>
              <a:rPr lang="en-US" sz="1800" dirty="0"/>
              <a:t>32 concurrent </a:t>
            </a:r>
            <a:r>
              <a:rPr lang="en-US" sz="1800" dirty="0" smtClean="0"/>
              <a:t>clients from Firebox</a:t>
            </a:r>
          </a:p>
          <a:p>
            <a:r>
              <a:rPr lang="en-US" sz="1800" dirty="0" smtClean="0"/>
              <a:t>- </a:t>
            </a:r>
            <a:r>
              <a:rPr lang="en-US" sz="1800" dirty="0" err="1" smtClean="0"/>
              <a:t>Aerospike</a:t>
            </a:r>
            <a:r>
              <a:rPr lang="en-US" sz="1800" dirty="0" smtClean="0"/>
              <a:t> </a:t>
            </a:r>
            <a:r>
              <a:rPr lang="en-US" sz="1800" dirty="0" smtClean="0"/>
              <a:t>and Cassandra setup:</a:t>
            </a:r>
          </a:p>
          <a:p>
            <a:pPr marL="285750" indent="-285750">
              <a:buFont typeface="Arial"/>
              <a:buChar char="•"/>
            </a:pPr>
            <a:r>
              <a:rPr lang="en-US" sz="1800" dirty="0" smtClean="0"/>
              <a:t>4 nodes</a:t>
            </a:r>
          </a:p>
          <a:p>
            <a:pPr marL="285750" indent="-285750">
              <a:buFont typeface="Arial"/>
              <a:buChar char="•"/>
            </a:pPr>
            <a:r>
              <a:rPr lang="en-US" sz="1800" dirty="0" smtClean="0"/>
              <a:t>Replication factor = 3</a:t>
            </a:r>
            <a:endParaRPr lang="en-US" sz="1800" dirty="0"/>
          </a:p>
          <a:p>
            <a:endParaRPr lang="en-US" sz="18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648200" cy="1676400"/>
          </a:xfrm>
          <a:prstGeom prst="rect">
            <a:avLst/>
          </a:prstGeom>
          <a:noFill/>
          <a:ln>
            <a:solidFill>
              <a:schemeClr val="tx1"/>
            </a:solidFill>
          </a:ln>
        </p:spPr>
        <p:txBody>
          <a:bodyPr wrap="none" rtlCol="0">
            <a:normAutofit lnSpcReduction="10000"/>
          </a:bodyPr>
          <a:lstStyle/>
          <a:p>
            <a:r>
              <a:rPr lang="en-US" sz="1800" dirty="0" smtClean="0"/>
              <a:t>YCSB results:</a:t>
            </a:r>
            <a:endParaRPr lang="en-US" sz="1800" dirty="0"/>
          </a:p>
          <a:p>
            <a:pPr marL="285750" indent="-285750">
              <a:buFont typeface="Arial"/>
              <a:buChar char="•"/>
            </a:pPr>
            <a:r>
              <a:rPr lang="en-US" sz="1800" dirty="0"/>
              <a:t>Sub</a:t>
            </a:r>
            <a:r>
              <a:rPr lang="en-US" sz="1800" dirty="0" smtClean="0"/>
              <a:t>-millisecond </a:t>
            </a:r>
            <a:r>
              <a:rPr lang="en-US" sz="1800" dirty="0"/>
              <a:t>average read latency for </a:t>
            </a:r>
          </a:p>
          <a:p>
            <a:r>
              <a:rPr lang="en-US" sz="1800" dirty="0"/>
              <a:t>both </a:t>
            </a:r>
            <a:r>
              <a:rPr lang="en-US" sz="1800" dirty="0" err="1"/>
              <a:t>Aerospike</a:t>
            </a:r>
            <a:r>
              <a:rPr lang="en-US" sz="1800" dirty="0"/>
              <a:t> and </a:t>
            </a:r>
            <a:r>
              <a:rPr lang="en-US" sz="1800" dirty="0" smtClean="0"/>
              <a:t>Cassandra</a:t>
            </a:r>
          </a:p>
          <a:p>
            <a:pPr marL="285750" indent="-285750">
              <a:buFont typeface="Arial"/>
              <a:buChar char="•"/>
            </a:pPr>
            <a:r>
              <a:rPr lang="en-US" sz="1800" dirty="0" err="1" smtClean="0"/>
              <a:t>Aerospike</a:t>
            </a:r>
            <a:r>
              <a:rPr lang="en-US" sz="1800" dirty="0" smtClean="0"/>
              <a:t> with higher throughput </a:t>
            </a:r>
            <a:r>
              <a:rPr lang="en-US" sz="1800" dirty="0" smtClean="0"/>
              <a:t>for</a:t>
            </a:r>
          </a:p>
          <a:p>
            <a:r>
              <a:rPr lang="en-US" sz="1800" dirty="0" smtClean="0"/>
              <a:t>Workload </a:t>
            </a:r>
            <a:r>
              <a:rPr lang="en-US" sz="1800" dirty="0"/>
              <a:t> </a:t>
            </a:r>
            <a:r>
              <a:rPr lang="en-US" sz="1800" dirty="0" smtClean="0"/>
              <a:t>D (“read latest”) and</a:t>
            </a:r>
          </a:p>
          <a:p>
            <a:r>
              <a:rPr lang="en-US" sz="1800" dirty="0" smtClean="0"/>
              <a:t>E (“short ranges”)</a:t>
            </a:r>
            <a:endParaRPr lang="en-US" sz="1800" dirty="0"/>
          </a:p>
          <a:p>
            <a:endParaRPr lang="en-US" sz="1800" dirty="0"/>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152400" y="2209800"/>
            <a:ext cx="4648200" cy="7620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
        <p:nvSpPr>
          <p:cNvPr id="14"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77728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000" b="1" i="0" u="none" strike="noStrike" cap="none" baseline="0" dirty="0">
                <a:solidFill>
                  <a:srgbClr val="000000"/>
                </a:solidFill>
                <a:latin typeface="Arial"/>
                <a:ea typeface="Arial"/>
                <a:cs typeface="Arial"/>
                <a:sym typeface="Arial"/>
              </a:rPr>
              <a:t>Goal</a:t>
            </a:r>
            <a:r>
              <a:rPr lang="en-US" sz="2000" b="0" i="0" u="none" strike="noStrike" cap="none" baseline="0" dirty="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rgbClr val="000000"/>
              </a:solidFill>
              <a:latin typeface="Arial"/>
              <a:ea typeface="Arial"/>
              <a:cs typeface="Arial"/>
              <a:sym typeface="Arial"/>
            </a:endParaRPr>
          </a:p>
          <a:p>
            <a:pPr marL="230188"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rgbClr val="000000"/>
                </a:solidFill>
                <a:latin typeface="Arial"/>
                <a:ea typeface="Arial"/>
                <a:cs typeface="Arial"/>
                <a:sym typeface="Arial"/>
              </a:rPr>
              <a:t>Apache </a:t>
            </a:r>
            <a:r>
              <a:rPr lang="en-US" sz="2000" b="0" i="0" u="none" strike="noStrike" cap="none" baseline="0" dirty="0" err="1">
                <a:solidFill>
                  <a:srgbClr val="000000"/>
                </a:solidFill>
                <a:latin typeface="Arial"/>
                <a:ea typeface="Arial"/>
                <a:cs typeface="Arial"/>
                <a:sym typeface="Arial"/>
              </a:rPr>
              <a:t>Solr</a:t>
            </a:r>
            <a:r>
              <a:rPr lang="en-US" sz="2000" b="0" i="0" u="none" strike="noStrike" cap="none" baseline="0" dirty="0">
                <a:solidFill>
                  <a:srgbClr val="000000"/>
                </a:solidFill>
                <a:latin typeface="Arial"/>
                <a:ea typeface="Arial"/>
                <a:cs typeface="Arial"/>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1" i="0" u="none" strike="noStrike" cap="none" baseline="0" dirty="0">
                <a:solidFill>
                  <a:srgbClr val="000000"/>
                </a:solidFill>
                <a:latin typeface="Arial"/>
                <a:ea typeface="Arial"/>
                <a:cs typeface="Arial"/>
                <a:sym typeface="Arial"/>
              </a:rPr>
              <a:t>Fan-out pattern</a:t>
            </a:r>
            <a:r>
              <a:rPr lang="en-US" sz="2000" b="0" i="0" u="none" strike="noStrike" cap="none" baseline="0" dirty="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Java GC is unpredictable - S</a:t>
            </a:r>
            <a:r>
              <a:rPr lang="en-US" sz="1800" dirty="0">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rtl val="0"/>
              </a:rPr>
              <a:t>exogeneous</a:t>
            </a:r>
            <a:r>
              <a:rPr lang="en-US" sz="1800" dirty="0">
                <a:solidFill>
                  <a:schemeClr val="dk1"/>
                </a:solidFill>
                <a:rtl val="0"/>
              </a:rPr>
              <a:t> factors that disrupt performance </a:t>
            </a:r>
            <a:r>
              <a:rPr lang="en-US" sz="1800" dirty="0" smtClean="0">
                <a:solidFill>
                  <a:schemeClr val="dk1"/>
                </a:solidFill>
                <a:rtl val="0"/>
              </a:rPr>
              <a:t>hard </a:t>
            </a:r>
            <a:r>
              <a:rPr lang="en-US" sz="1800" dirty="0">
                <a:solidFill>
                  <a:schemeClr val="dk1"/>
                </a:solidFill>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600" b="0" i="0" u="none" strike="noStrike" cap="none" baseline="0" dirty="0" smtClean="0">
                <a:solidFill>
                  <a:srgbClr val="000000"/>
                </a:solidFill>
                <a:sym typeface="Arial"/>
                <a:rtl val="0"/>
              </a:rPr>
              <a:t>Samsung 843T MZ7WD480 SATA </a:t>
            </a:r>
            <a:r>
              <a:rPr lang="en-US" sz="1600" b="0" i="0" u="none" strike="noStrike" cap="none" baseline="0" dirty="0">
                <a:solidFill>
                  <a:srgbClr val="000000"/>
                </a:solidFill>
                <a:sym typeface="Arial"/>
                <a:rtl val="0"/>
              </a:rPr>
              <a:t>vs. </a:t>
            </a:r>
            <a:r>
              <a:rPr lang="en-US" sz="1600" b="0" i="0" u="none" strike="noStrike" cap="none" baseline="0" dirty="0" smtClean="0">
                <a:solidFill>
                  <a:srgbClr val="000000"/>
                </a:solidFill>
                <a:sym typeface="Arial"/>
                <a:rtl val="0"/>
              </a:rPr>
              <a:t>Samsung</a:t>
            </a:r>
            <a:r>
              <a:rPr lang="en-US" sz="1600" b="0" i="0" u="none" strike="noStrike" cap="none" dirty="0" smtClean="0">
                <a:solidFill>
                  <a:srgbClr val="000000"/>
                </a:solidFill>
                <a:sym typeface="Arial"/>
                <a:rtl val="0"/>
              </a:rPr>
              <a:t> </a:t>
            </a:r>
            <a:r>
              <a:rPr lang="en-US" sz="1600" b="0" i="0" u="none" strike="noStrike" cap="none" baseline="0" dirty="0" smtClean="0">
                <a:solidFill>
                  <a:srgbClr val="000000"/>
                </a:solidFill>
                <a:sym typeface="Arial"/>
                <a:rtl val="0"/>
              </a:rPr>
              <a:t>XS1715 </a:t>
            </a:r>
            <a:r>
              <a:rPr lang="en-US" sz="1600" b="0" i="0" u="none" strike="noStrike" cap="none" baseline="0" dirty="0" err="1" smtClean="0">
                <a:solidFill>
                  <a:srgbClr val="000000"/>
                </a:solidFill>
                <a:sym typeface="Arial"/>
                <a:rtl val="0"/>
              </a:rPr>
              <a:t>PCIe</a:t>
            </a:r>
            <a:r>
              <a:rPr lang="en-US" sz="1600" b="0" i="0" u="none" strike="noStrike" cap="none" baseline="0" dirty="0" smtClean="0">
                <a:solidFill>
                  <a:srgbClr val="000000"/>
                </a:solidFill>
                <a:sym typeface="Arial"/>
                <a:rtl val="0"/>
              </a:rPr>
              <a:t> 3.0 SSDs</a:t>
            </a:r>
            <a:endParaRPr lang="en-US" sz="1600" dirty="0"/>
          </a:p>
          <a:p>
            <a:pPr marL="0" marR="0" lvl="0" indent="0" algn="ctr" rtl="0">
              <a:lnSpc>
                <a:spcPct val="100000"/>
              </a:lnSpc>
              <a:spcBef>
                <a:spcPts val="0"/>
              </a:spcBef>
              <a:spcAft>
                <a:spcPts val="0"/>
              </a:spcAft>
              <a:buClr>
                <a:srgbClr val="000000"/>
              </a:buClr>
              <a:buSzPct val="25000"/>
              <a:buFont typeface="Arial"/>
              <a:buNone/>
            </a:pPr>
            <a:r>
              <a:rPr lang="en-US" sz="1600" b="0" i="0" u="none" strike="noStrike" cap="none" baseline="0" dirty="0" smtClean="0">
                <a:solidFill>
                  <a:srgbClr val="000000"/>
                </a:solidFill>
                <a:sym typeface="Arial"/>
                <a:rtl val="0"/>
              </a:rPr>
              <a:t>2 </a:t>
            </a:r>
            <a:r>
              <a:rPr lang="en-US" sz="1600" b="0" i="0" u="none" strike="noStrike" cap="none" baseline="0" dirty="0">
                <a:solidFill>
                  <a:srgbClr val="000000"/>
                </a:solidFill>
                <a:sym typeface="Arial"/>
                <a:rtl val="0"/>
              </a:rPr>
              <a:t>shards, no replicas, 50 million indexed documents, 4 GB heap max, default GC settings</a:t>
            </a:r>
          </a:p>
        </p:txBody>
      </p:sp>
      <p:sp>
        <p:nvSpPr>
          <p:cNvPr id="117" name="Shape 117"/>
          <p:cNvSpPr txBox="1"/>
          <p:nvPr/>
        </p:nvSpPr>
        <p:spPr>
          <a:xfrm>
            <a:off x="833250" y="4670401"/>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22" name="Shape 122"/>
          <p:cNvSpPr txBox="1"/>
          <p:nvPr/>
        </p:nvSpPr>
        <p:spPr>
          <a:xfrm>
            <a:off x="1845112" y="4460800"/>
            <a:ext cx="1381199" cy="263100"/>
          </a:xfrm>
          <a:prstGeom prst="rect">
            <a:avLst/>
          </a:prstGeom>
          <a:noFill/>
          <a:ln>
            <a:noFill/>
          </a:ln>
        </p:spPr>
        <p:txBody>
          <a:bodyPr lIns="91425" tIns="91425" rIns="91425" bIns="91425" anchor="t" anchorCtr="0">
            <a:noAutofit/>
          </a:bodyPr>
          <a:lstStyle/>
          <a:p>
            <a:pPr algn="ctr">
              <a:spcBef>
                <a:spcPts val="0"/>
              </a:spcBef>
              <a:buNone/>
            </a:pPr>
            <a:r>
              <a:rPr lang="en-US" sz="1600"/>
              <a:t>Test run</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pic>
        <p:nvPicPr>
          <p:cNvPr id="5" name="Picture 4"/>
          <p:cNvPicPr>
            <a:picLocks noChangeAspect="1"/>
          </p:cNvPicPr>
          <p:nvPr/>
        </p:nvPicPr>
        <p:blipFill>
          <a:blip r:embed="rId3"/>
          <a:stretch>
            <a:fillRect/>
          </a:stretch>
        </p:blipFill>
        <p:spPr>
          <a:xfrm>
            <a:off x="304800" y="1600200"/>
            <a:ext cx="3930703" cy="3170943"/>
          </a:xfrm>
          <a:prstGeom prst="rect">
            <a:avLst/>
          </a:prstGeom>
        </p:spPr>
      </p:pic>
      <p:pic>
        <p:nvPicPr>
          <p:cNvPr id="6" name="Picture 5"/>
          <p:cNvPicPr>
            <a:picLocks noChangeAspect="1"/>
          </p:cNvPicPr>
          <p:nvPr/>
        </p:nvPicPr>
        <p:blipFill>
          <a:blip r:embed="rId4"/>
          <a:stretch>
            <a:fillRect/>
          </a:stretch>
        </p:blipFill>
        <p:spPr>
          <a:xfrm>
            <a:off x="4648200" y="1600200"/>
            <a:ext cx="3966330" cy="3124200"/>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pic>
        <p:nvPicPr>
          <p:cNvPr id="131" name="Shape 131"/>
          <p:cNvPicPr preferRelativeResize="0"/>
          <p:nvPr/>
        </p:nvPicPr>
        <p:blipFill rotWithShape="1">
          <a:blip r:embed="rId3">
            <a:alphaModFix/>
          </a:blip>
          <a:srcRect l="-1270" t="-1180" r="1269" b="45221"/>
          <a:stretch/>
        </p:blipFill>
        <p:spPr>
          <a:xfrm>
            <a:off x="298800" y="1371600"/>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571862"/>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err="1">
                <a:solidFill>
                  <a:srgbClr val="000000"/>
                </a:solidFill>
                <a:latin typeface="Arial"/>
                <a:ea typeface="Arial"/>
                <a:cs typeface="Arial"/>
                <a:sym typeface="Arial"/>
                <a:rtl val="0"/>
              </a:rPr>
              <a:t>VisualVM</a:t>
            </a:r>
            <a:r>
              <a:rPr lang="en-US" sz="1400" b="0" i="0" u="none" strike="noStrike" cap="none" baseline="0" dirty="0">
                <a:solidFill>
                  <a:srgbClr val="000000"/>
                </a:solidFill>
                <a:latin typeface="Arial"/>
                <a:ea typeface="Arial"/>
                <a:cs typeface="Arial"/>
                <a:sym typeface="Arial"/>
                <a:rtl val="0"/>
              </a:rPr>
              <a:t>: CPU and Memory monitoring</a:t>
            </a:r>
          </a:p>
        </p:txBody>
      </p:sp>
      <p:sp>
        <p:nvSpPr>
          <p:cNvPr id="134" name="Shape 134"/>
          <p:cNvSpPr txBox="1"/>
          <p:nvPr/>
        </p:nvSpPr>
        <p:spPr>
          <a:xfrm>
            <a:off x="231825" y="4876800"/>
            <a:ext cx="3959175" cy="18288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1600" dirty="0">
                <a:solidFill>
                  <a:schemeClr val="dk1"/>
                </a:solidFill>
              </a:rPr>
              <a:t>Python scripts </a:t>
            </a:r>
            <a:r>
              <a:rPr lang="en-US" sz="1600" dirty="0" smtClean="0">
                <a:solidFill>
                  <a:schemeClr val="dk1"/>
                </a:solidFill>
              </a:rPr>
              <a:t>for:</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Visualizing results with </a:t>
            </a:r>
            <a:r>
              <a:rPr lang="en-US" sz="1600" dirty="0" err="1">
                <a:solidFill>
                  <a:schemeClr val="dk1"/>
                </a:solidFill>
              </a:rPr>
              <a:t>Matplotlib</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Orchestrating tests &amp; gathering data from tools</a:t>
            </a:r>
          </a:p>
        </p:txBody>
      </p:sp>
      <p:sp>
        <p:nvSpPr>
          <p:cNvPr id="135" name="Shape 135"/>
          <p:cNvSpPr txBox="1"/>
          <p:nvPr/>
        </p:nvSpPr>
        <p:spPr>
          <a:xfrm>
            <a:off x="4143725" y="5029200"/>
            <a:ext cx="5000275" cy="1581575"/>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600" dirty="0" smtClean="0">
                <a:solidFill>
                  <a:schemeClr val="dk1"/>
                </a:solidFill>
              </a:rPr>
              <a:t>M</a:t>
            </a:r>
            <a:r>
              <a:rPr lang="en-US" sz="1600" dirty="0" smtClean="0">
                <a:solidFill>
                  <a:schemeClr val="dk1"/>
                </a:solidFill>
              </a:rPr>
              <a:t>akes </a:t>
            </a:r>
            <a:r>
              <a:rPr lang="en-US" sz="1600"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Load generators: </a:t>
            </a:r>
            <a:r>
              <a:rPr lang="en-US" sz="1600" dirty="0" err="1">
                <a:solidFill>
                  <a:schemeClr val="dk1"/>
                </a:solidFill>
              </a:rPr>
              <a:t>Iago</a:t>
            </a:r>
            <a:r>
              <a:rPr lang="en-US" sz="1600" dirty="0">
                <a:solidFill>
                  <a:schemeClr val="dk1"/>
                </a:solidFill>
              </a:rPr>
              <a:t>, </a:t>
            </a:r>
            <a:r>
              <a:rPr lang="en-US" sz="1600" dirty="0" err="1">
                <a:solidFill>
                  <a:schemeClr val="dk1"/>
                </a:solidFill>
              </a:rPr>
              <a:t>Jmeter</a:t>
            </a:r>
            <a:r>
              <a:rPr lang="en-US" sz="1600" dirty="0">
                <a:solidFill>
                  <a:schemeClr val="dk1"/>
                </a:solidFill>
              </a:rPr>
              <a:t>.</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CPU &amp; Memory: </a:t>
            </a:r>
            <a:r>
              <a:rPr lang="en-US" sz="1600" dirty="0" err="1">
                <a:solidFill>
                  <a:schemeClr val="dk1"/>
                </a:solidFill>
              </a:rPr>
              <a:t>VisualVM</a:t>
            </a:r>
            <a:r>
              <a:rPr lang="en-US" sz="1600" dirty="0">
                <a:solidFill>
                  <a:schemeClr val="dk1"/>
                </a:solidFill>
              </a:rPr>
              <a:t>, </a:t>
            </a:r>
            <a:r>
              <a:rPr lang="en-US" sz="1600" dirty="0" err="1">
                <a:solidFill>
                  <a:schemeClr val="dk1"/>
                </a:solidFill>
              </a:rPr>
              <a:t>Sematext</a:t>
            </a:r>
            <a:r>
              <a:rPr lang="en-US" sz="1600" dirty="0">
                <a:solidFill>
                  <a:schemeClr val="dk1"/>
                </a:solidFill>
              </a:rPr>
              <a:t> SPM</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Network: </a:t>
            </a:r>
            <a:r>
              <a:rPr lang="en-US" sz="1600" dirty="0" err="1">
                <a:solidFill>
                  <a:schemeClr val="dk1"/>
                </a:solidFill>
              </a:rPr>
              <a:t>bwm-ng</a:t>
            </a:r>
            <a:r>
              <a:rPr lang="en-US" sz="1600" dirty="0">
                <a:solidFill>
                  <a:schemeClr val="dk1"/>
                </a:solidFill>
              </a:rPr>
              <a:t> (coarse monitoring</a:t>
            </a:r>
            <a:r>
              <a:rPr lang="en-US" sz="1600" dirty="0" smtClean="0">
                <a:solidFill>
                  <a:schemeClr val="dk1"/>
                </a:solidFill>
              </a:rPr>
              <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smtClean="0">
                <a:solidFill>
                  <a:schemeClr val="dk1"/>
                </a:solidFill>
              </a:rPr>
              <a:t>IO</a:t>
            </a:r>
            <a:r>
              <a:rPr lang="en-US" sz="1600" dirty="0">
                <a:solidFill>
                  <a:schemeClr val="dk1"/>
                </a:solidFill>
              </a:rPr>
              <a:t>: </a:t>
            </a:r>
            <a:r>
              <a:rPr lang="en-US" sz="1600" dirty="0" err="1" smtClean="0">
                <a:solidFill>
                  <a:schemeClr val="dk1"/>
                </a:solidFill>
              </a:rPr>
              <a:t>iotop</a:t>
            </a:r>
            <a:r>
              <a:rPr lang="en-US" sz="1600" dirty="0" smtClean="0">
                <a:solidFill>
                  <a:schemeClr val="dk1"/>
                </a:solidFill>
              </a:rPr>
              <a:t>, </a:t>
            </a:r>
            <a:r>
              <a:rPr lang="en-US" sz="1600" dirty="0" err="1" smtClean="0">
                <a:solidFill>
                  <a:schemeClr val="dk1"/>
                </a:solidFill>
              </a:rPr>
              <a:t>dstat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Ganglia</a:t>
            </a: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spTree>
    <p:extLst>
      <p:ext uri="{BB962C8B-B14F-4D97-AF65-F5344CB8AC3E}">
        <p14:creationId xmlns:p14="http://schemas.microsoft.com/office/powerpoint/2010/main" val="25910532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dirty="0" smtClean="0">
                <a:solidFill>
                  <a:schemeClr val="dk1"/>
                </a:solidFill>
                <a:latin typeface="Calibri"/>
                <a:ea typeface="Calibri"/>
                <a:cs typeface="Calibri"/>
                <a:sym typeface="Calibri"/>
              </a:rPr>
              <a:t>Benchmarks / Workloads:</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t>
            </a:r>
            <a:r>
              <a:rPr lang="en-US" sz="2200" dirty="0" err="1" smtClean="0">
                <a:solidFill>
                  <a:schemeClr val="dk1"/>
                </a:solidFill>
                <a:latin typeface="Calibri"/>
                <a:ea typeface="Calibri"/>
                <a:cs typeface="Calibri"/>
                <a:sym typeface="Calibri"/>
              </a:rPr>
              <a:t>vs</a:t>
            </a:r>
            <a:r>
              <a:rPr lang="en-US" sz="2200" dirty="0" smtClean="0">
                <a:solidFill>
                  <a:schemeClr val="dk1"/>
                </a:solidFill>
                <a:latin typeface="Calibri"/>
                <a:ea typeface="Calibri"/>
                <a:cs typeface="Calibri"/>
                <a:sym typeface="Calibri"/>
              </a:rPr>
              <a:t> Cassandra </a:t>
            </a:r>
            <a:r>
              <a:rPr lang="en-US" sz="2200"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dirty="0">
                <a:solidFill>
                  <a:schemeClr val="dk1"/>
                </a:solidFill>
                <a:latin typeface="Calibri"/>
                <a:ea typeface="Calibri"/>
                <a:cs typeface="Calibri"/>
                <a:sym typeface="Calibri"/>
              </a:rPr>
              <a:t>BITS:</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76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
        <p:nvSpPr>
          <p:cNvPr id="14" name="Shape 175"/>
          <p:cNvSpPr txBox="1"/>
          <p:nvPr/>
        </p:nvSpPr>
        <p:spPr>
          <a:xfrm>
            <a:off x="838200" y="6858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WSC Executive - XARCC</a:t>
            </a:r>
            <a:endParaRPr lang="en-US"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0992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609600" y="5334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dk1"/>
                </a:solidFill>
                <a:latin typeface="Calibri"/>
                <a:ea typeface="Calibri"/>
                <a:cs typeface="Calibri"/>
                <a:sym typeface="Calibri"/>
              </a:rPr>
              <a:t>Tessellation 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BITS</a:t>
            </a:r>
          </a:p>
          <a:p>
            <a:pPr lvl="1">
              <a:spcBef>
                <a:spcPts val="0"/>
              </a:spcBef>
            </a:pPr>
            <a:r>
              <a:rPr lang="en-US" sz="3200" dirty="0">
                <a:solidFill>
                  <a:schemeClr val="dk1"/>
                </a:solidFill>
                <a:latin typeface="Calibri"/>
                <a:ea typeface="Calibri"/>
                <a:cs typeface="Calibri"/>
                <a:sym typeface="Calibri"/>
              </a:rPr>
              <a:t> </a:t>
            </a:r>
            <a:r>
              <a:rPr lang="en-US" sz="3200" dirty="0" smtClean="0">
                <a:solidFill>
                  <a:schemeClr val="dk1"/>
                </a:solidFill>
                <a:latin typeface="Calibri"/>
                <a:ea typeface="Calibri"/>
                <a:cs typeface="Calibri"/>
                <a:sym typeface="Calibri"/>
              </a:rPr>
              <a:t>XARCC</a:t>
            </a:r>
            <a:endParaRPr lang="en-US" sz="3200" dirty="0" smtClean="0">
              <a:solidFill>
                <a:schemeClr val="dk1"/>
              </a:solidFill>
              <a:latin typeface="Calibri"/>
              <a:ea typeface="Calibri"/>
              <a:cs typeface="Calibri"/>
              <a:sym typeface="Calibri"/>
            </a:endParaRP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FireBox</a:t>
            </a:r>
            <a:r>
              <a:rPr lang="en-US" sz="3200" dirty="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sp>
        <p:nvSpPr>
          <p:cNvPr id="434" name="Shape 43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3622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4102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6388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4196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4958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4290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5052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4384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5146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7526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600200"/>
            <a:ext cx="3962400" cy="5029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800" dirty="0" smtClean="0">
                <a:solidFill>
                  <a:schemeClr val="dk1"/>
                </a:solidFill>
                <a:latin typeface="Calibri"/>
                <a:ea typeface="Calibri"/>
                <a:cs typeface="Calibri"/>
                <a:sym typeface="Calibri"/>
              </a:rPr>
              <a:t>Firebox software stack spans multiple layers: from Apps to Racks</a:t>
            </a: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a:p>
            <a:pPr indent="-342900">
              <a:lnSpc>
                <a:spcPct val="80000"/>
              </a:lnSpc>
              <a:spcBef>
                <a:spcPts val="0"/>
              </a:spcBef>
              <a:buSzPct val="97826"/>
            </a:pPr>
            <a:r>
              <a:rPr lang="en-US" sz="28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Benchmarks of different layers of the stack</a:t>
            </a:r>
          </a:p>
          <a:p>
            <a:pPr lvl="1" indent="-342900">
              <a:lnSpc>
                <a:spcPct val="80000"/>
              </a:lnSpc>
              <a:spcBef>
                <a:spcPts val="0"/>
              </a:spcBef>
              <a:buSzPct val="97826"/>
            </a:pPr>
            <a:endParaRPr lang="en-US" sz="2800" dirty="0">
              <a:solidFill>
                <a:schemeClr val="dk1"/>
              </a:solidFill>
              <a:latin typeface="Calibri"/>
              <a:ea typeface="Calibri"/>
              <a:cs typeface="Calibri"/>
              <a:sym typeface="Calibri"/>
            </a:endParaRP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Early project building a new </a:t>
            </a:r>
            <a:r>
              <a:rPr lang="en-US" sz="2800" dirty="0" err="1" smtClean="0">
                <a:solidFill>
                  <a:schemeClr val="dk1"/>
                </a:solidFill>
                <a:latin typeface="Calibri"/>
                <a:ea typeface="Calibri"/>
                <a:cs typeface="Calibri"/>
                <a:sym typeface="Calibri"/>
              </a:rPr>
              <a:t>Xen</a:t>
            </a:r>
            <a:r>
              <a:rPr lang="en-US" sz="2800" dirty="0" smtClean="0">
                <a:solidFill>
                  <a:schemeClr val="dk1"/>
                </a:solidFill>
                <a:latin typeface="Calibri"/>
                <a:ea typeface="Calibri"/>
                <a:cs typeface="Calibri"/>
                <a:sym typeface="Calibri"/>
              </a:rPr>
              <a:t>-based hypervisor (XARCC)</a:t>
            </a:r>
            <a:endParaRPr lang="en-US" sz="28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0" y="1219200"/>
            <a:ext cx="6324600" cy="5486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dirty="0" smtClean="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Hardware</a:t>
            </a:r>
            <a:r>
              <a:rPr lang="en-US" sz="2000" b="0" i="0" u="none" strike="noStrike" cap="none" baseline="0" dirty="0" smtClean="0">
                <a:solidFill>
                  <a:schemeClr val="dk1"/>
                </a:solidFill>
                <a:latin typeface="Calibri"/>
                <a:ea typeface="Calibri"/>
                <a:cs typeface="Calibri"/>
                <a:sym typeface="Calibri"/>
              </a:rPr>
              <a:t> </a:t>
            </a:r>
            <a:r>
              <a:rPr lang="en-US" sz="2000" b="0"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3.13.0</a:t>
            </a:r>
            <a:r>
              <a:rPr lang="en-US" sz="2000" b="0" i="0" u="none" strike="noStrike" cap="none" baseline="0" dirty="0" smtClean="0">
                <a:solidFill>
                  <a:schemeClr val="dk1"/>
                </a:solidFill>
                <a:latin typeface="Calibri"/>
                <a:ea typeface="Calibri"/>
                <a:cs typeface="Calibri"/>
                <a:sym typeface="Calibri"/>
              </a:rPr>
              <a:t>)</a:t>
            </a:r>
            <a:endParaRPr lang="en-US" sz="2000" dirty="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Tx/>
              <a:buChar char="-"/>
            </a:pPr>
            <a:r>
              <a:rPr lang="en-US" sz="2000" dirty="0" smtClean="0">
                <a:solidFill>
                  <a:schemeClr val="dk1"/>
                </a:solidFill>
                <a:latin typeface="Calibri"/>
                <a:ea typeface="Calibri"/>
                <a:cs typeface="Calibri"/>
                <a:sym typeface="Calibri"/>
              </a:rPr>
              <a:t>Firebox-0 goals:</a:t>
            </a:r>
          </a:p>
          <a:p>
            <a:pPr marL="461962" lvl="6" indent="-285750">
              <a:buClr>
                <a:schemeClr val="dk1"/>
              </a:buClr>
              <a:buSzPct val="100000"/>
              <a:buFont typeface="Arial"/>
              <a:buChar char="•"/>
            </a:pPr>
            <a:r>
              <a:rPr lang="en-US" sz="20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h</a:t>
            </a:r>
            <a:r>
              <a:rPr lang="en-US" sz="2000" dirty="0" smtClean="0">
                <a:solidFill>
                  <a:schemeClr val="dk1"/>
                </a:solidFill>
                <a:latin typeface="Calibri"/>
                <a:ea typeface="Calibri"/>
                <a:cs typeface="Calibri"/>
                <a:sym typeface="Calibri"/>
              </a:rPr>
              <a:t>ost XAM-board prototype of Firebox bulk memory and networking</a:t>
            </a:r>
            <a:endParaRPr lang="en-US" sz="2000" dirty="0">
              <a:solidFill>
                <a:schemeClr val="dk1"/>
              </a:solidFill>
              <a:latin typeface="Calibri"/>
              <a:ea typeface="Calibri"/>
              <a:cs typeface="Calibri"/>
              <a:sym typeface="Calibri"/>
            </a:endParaRP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Software Stack</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3048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63463"/>
              <a:ext cx="4648200" cy="49774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3048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spTree>
    <p:extLst>
      <p:ext uri="{BB962C8B-B14F-4D97-AF65-F5344CB8AC3E}">
        <p14:creationId xmlns:p14="http://schemas.microsoft.com/office/powerpoint/2010/main" val="1934945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Firebox-0</a:t>
            </a:r>
            <a:r>
              <a:rPr lang="en-US" sz="4400" b="0" i="0" u="none" strike="noStrike" cap="none" dirty="0" smtClean="0">
                <a:solidFill>
                  <a:schemeClr val="dk1"/>
                </a:solidFill>
                <a:latin typeface="Calibri"/>
                <a:ea typeface="Calibri"/>
                <a:cs typeface="Calibri"/>
                <a:sym typeface="Calibri"/>
              </a:rPr>
              <a:t> Benchmarks</a:t>
            </a:r>
            <a:endParaRPr lang="en-US" sz="4400" b="0" i="0" u="none" strike="noStrike" cap="none" baseline="0" dirty="0">
              <a:solidFill>
                <a:schemeClr val="dk1"/>
              </a:solidFill>
              <a:latin typeface="Calibri"/>
              <a:ea typeface="Calibri"/>
              <a:cs typeface="Calibri"/>
              <a:sym typeface="Calibri"/>
            </a:endParaRPr>
          </a:p>
        </p:txBody>
      </p:sp>
      <p:grpSp>
        <p:nvGrpSpPr>
          <p:cNvPr id="3" name="Group 2"/>
          <p:cNvGrpSpPr>
            <a:grpSpLocks noChangeAspect="1"/>
          </p:cNvGrpSpPr>
          <p:nvPr/>
        </p:nvGrpSpPr>
        <p:grpSpPr>
          <a:xfrm>
            <a:off x="3560063" y="2590800"/>
            <a:ext cx="3450337" cy="2667000"/>
            <a:chOff x="609599" y="3069165"/>
            <a:chExt cx="4792097" cy="3704166"/>
          </a:xfrm>
        </p:grpSpPr>
        <p:sp>
          <p:nvSpPr>
            <p:cNvPr id="177" name="Shape 177"/>
            <p:cNvSpPr/>
            <p:nvPr/>
          </p:nvSpPr>
          <p:spPr>
            <a:xfrm>
              <a:off x="609599" y="5481884"/>
              <a:ext cx="4792096" cy="55061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609600" y="4717151"/>
              <a:ext cx="4792096" cy="57451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639233" y="3069165"/>
              <a:ext cx="4762463" cy="705811"/>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609603" y="4009859"/>
              <a:ext cx="4792092" cy="540975"/>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609599" y="6201834"/>
              <a:ext cx="4792096" cy="57149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grpSp>
      <p:sp>
        <p:nvSpPr>
          <p:cNvPr id="15" name="Shape 191"/>
          <p:cNvSpPr/>
          <p:nvPr/>
        </p:nvSpPr>
        <p:spPr>
          <a:xfrm>
            <a:off x="3505200" y="2590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667000"/>
            <a:ext cx="1736373" cy="430887"/>
          </a:xfrm>
          <a:prstGeom prst="rect">
            <a:avLst/>
          </a:prstGeom>
          <a:noFill/>
        </p:spPr>
        <p:txBody>
          <a:bodyPr wrap="none" rtlCol="0">
            <a:spAutoFit/>
          </a:bodyPr>
          <a:lstStyle/>
          <a:p>
            <a:r>
              <a:rPr lang="en-US" sz="2200" dirty="0" smtClean="0"/>
              <a:t>Apache </a:t>
            </a:r>
            <a:r>
              <a:rPr lang="en-US" sz="2200" dirty="0" err="1" smtClean="0"/>
              <a:t>Solr</a:t>
            </a:r>
            <a:endParaRPr lang="en-US" sz="2200" dirty="0"/>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3038462" cy="769441"/>
          </a:xfrm>
          <a:prstGeom prst="rect">
            <a:avLst/>
          </a:prstGeom>
          <a:noFill/>
        </p:spPr>
        <p:txBody>
          <a:bodyPr wrap="none" rtlCol="0">
            <a:spAutoFit/>
          </a:bodyPr>
          <a:lstStyle/>
          <a:p>
            <a:r>
              <a:rPr lang="en-US" sz="2200" dirty="0" err="1" smtClean="0"/>
              <a:t>RAMCloud</a:t>
            </a:r>
            <a:r>
              <a:rPr lang="en-US" sz="2200" dirty="0" smtClean="0"/>
              <a:t>, </a:t>
            </a:r>
            <a:r>
              <a:rPr lang="en-US" sz="2200" dirty="0" err="1" smtClean="0"/>
              <a:t>Aerospike</a:t>
            </a:r>
            <a:r>
              <a:rPr lang="en-US" sz="2200" dirty="0" smtClean="0"/>
              <a:t>,</a:t>
            </a:r>
          </a:p>
          <a:p>
            <a:r>
              <a:rPr lang="en-US" sz="2200" dirty="0" smtClean="0"/>
              <a:t>Cassandra</a:t>
            </a:r>
            <a:endParaRPr lang="en-US" sz="2200" dirty="0"/>
          </a:p>
        </p:txBody>
      </p:sp>
      <p:sp>
        <p:nvSpPr>
          <p:cNvPr id="22" name="TextBox 21"/>
          <p:cNvSpPr txBox="1"/>
          <p:nvPr/>
        </p:nvSpPr>
        <p:spPr>
          <a:xfrm>
            <a:off x="152400" y="1496886"/>
            <a:ext cx="6096000" cy="543739"/>
          </a:xfrm>
          <a:prstGeom prst="rect">
            <a:avLst/>
          </a:prstGeom>
          <a:noFill/>
        </p:spPr>
        <p:txBody>
          <a:bodyPr wrap="square" rtlCol="0">
            <a:spAutoFit/>
          </a:bodyPr>
          <a:lstStyle/>
          <a:p>
            <a:pPr>
              <a:lnSpc>
                <a:spcPct val="140000"/>
              </a:lnSpc>
            </a:pPr>
            <a:r>
              <a:rPr lang="en-US" sz="2200" dirty="0" smtClean="0"/>
              <a:t>Set of benchmarks across the Firebox-0 stack</a:t>
            </a:r>
            <a:r>
              <a:rPr lang="en-US" sz="2200" dirty="0" smtClean="0"/>
              <a:t>:</a:t>
            </a:r>
            <a:endParaRPr lang="en-US" sz="2200" dirty="0" smtClean="0"/>
          </a:p>
        </p:txBody>
      </p:sp>
      <p:sp>
        <p:nvSpPr>
          <p:cNvPr id="25" name="Shape 191"/>
          <p:cNvSpPr/>
          <p:nvPr/>
        </p:nvSpPr>
        <p:spPr>
          <a:xfrm>
            <a:off x="3505200" y="4800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4648200"/>
            <a:ext cx="2725476" cy="769441"/>
          </a:xfrm>
          <a:prstGeom prst="rect">
            <a:avLst/>
          </a:prstGeom>
          <a:noFill/>
        </p:spPr>
        <p:txBody>
          <a:bodyPr wrap="none" rtlCol="0">
            <a:spAutoFit/>
          </a:bodyPr>
          <a:lstStyle/>
          <a:p>
            <a:r>
              <a:rPr lang="en-US" sz="2200" dirty="0" smtClean="0"/>
              <a:t>RDMA</a:t>
            </a:r>
          </a:p>
          <a:p>
            <a:r>
              <a:rPr lang="en-US" sz="2200" dirty="0" smtClean="0"/>
              <a:t>Latency / Bandwidth</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Tree>
    <p:extLst>
      <p:ext uri="{BB962C8B-B14F-4D97-AF65-F5344CB8AC3E}">
        <p14:creationId xmlns:p14="http://schemas.microsoft.com/office/powerpoint/2010/main" val="316404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676400"/>
          </a:xfrm>
          <a:prstGeom prst="rect">
            <a:avLst/>
          </a:prstGeom>
          <a:noFill/>
          <a:ln>
            <a:solidFill>
              <a:schemeClr val="tx1"/>
            </a:solidFill>
          </a:ln>
        </p:spPr>
        <p:txBody>
          <a:bodyPr wrap="none" rtlCol="0">
            <a:normAutofit/>
          </a:bodyPr>
          <a:lstStyle/>
          <a:p>
            <a:r>
              <a:rPr lang="en-US" sz="2000" dirty="0" smtClean="0"/>
              <a:t>RDMA </a:t>
            </a:r>
            <a:r>
              <a:rPr lang="en-US" sz="2000" dirty="0" smtClean="0"/>
              <a:t>Ping Pong Benchmark:</a:t>
            </a:r>
          </a:p>
          <a:p>
            <a:pPr marL="412750" lvl="1" indent="-285750">
              <a:buFont typeface="Arial"/>
              <a:buChar char="•"/>
            </a:pPr>
            <a:r>
              <a:rPr lang="en-US" sz="2000" dirty="0" smtClean="0"/>
              <a:t>RDMA connection is </a:t>
            </a:r>
            <a:r>
              <a:rPr lang="en-US" sz="2000" dirty="0" smtClean="0"/>
              <a:t>setup</a:t>
            </a:r>
          </a:p>
          <a:p>
            <a:pPr marL="127000" lvl="1"/>
            <a:r>
              <a:rPr lang="en-US" sz="2000" dirty="0" err="1"/>
              <a:t>t</a:t>
            </a:r>
            <a:r>
              <a:rPr lang="en-US" sz="2000" dirty="0" err="1" smtClean="0"/>
              <a:t>hroughTCP</a:t>
            </a:r>
            <a:r>
              <a:rPr lang="en-US" sz="2000" dirty="0" smtClean="0"/>
              <a:t>/IP</a:t>
            </a:r>
          </a:p>
          <a:p>
            <a:pPr marL="412750" lvl="1" indent="-285750">
              <a:buFont typeface="Arial"/>
              <a:buChar char="•"/>
            </a:pPr>
            <a:r>
              <a:rPr lang="en-US" sz="2000" dirty="0" smtClean="0"/>
              <a:t>Sequential RDMA reads with </a:t>
            </a:r>
            <a:endParaRPr lang="en-US" sz="2000" dirty="0" smtClean="0"/>
          </a:p>
          <a:p>
            <a:pPr marL="127000" lvl="1"/>
            <a:r>
              <a:rPr lang="en-US" sz="2000" dirty="0"/>
              <a:t>d</a:t>
            </a:r>
            <a:r>
              <a:rPr lang="en-US" sz="2000" dirty="0" smtClean="0"/>
              <a:t>ifferent</a:t>
            </a:r>
            <a:r>
              <a:rPr lang="en-US" sz="2000" dirty="0" smtClean="0"/>
              <a:t> </a:t>
            </a:r>
            <a:r>
              <a:rPr lang="en-US" sz="2000" dirty="0" smtClean="0"/>
              <a:t>sizes</a:t>
            </a:r>
            <a:endParaRPr lang="en-US" sz="2000" dirty="0" smtClean="0"/>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449817" cy="1676400"/>
          </a:xfrm>
          <a:prstGeom prst="rect">
            <a:avLst/>
          </a:prstGeom>
          <a:noFill/>
          <a:ln>
            <a:solidFill>
              <a:schemeClr val="tx1"/>
            </a:solidFill>
          </a:ln>
        </p:spPr>
        <p:txBody>
          <a:bodyPr wrap="none" rtlCol="0">
            <a:noAutofit/>
          </a:bodyPr>
          <a:lstStyle/>
          <a:p>
            <a:r>
              <a:rPr lang="en-US" sz="1800" dirty="0" smtClean="0"/>
              <a:t>Latency</a:t>
            </a:r>
            <a:r>
              <a:rPr lang="en-US" sz="1800" dirty="0" smtClean="0"/>
              <a:t>:</a:t>
            </a:r>
          </a:p>
          <a:p>
            <a:pPr marL="581025" lvl="1" indent="-290513">
              <a:buFont typeface="Wingdings" charset="2"/>
              <a:buChar char="§"/>
            </a:pPr>
            <a:r>
              <a:rPr lang="en-US" sz="1800" dirty="0" smtClean="0"/>
              <a:t>Latency of 1.7us for small packets</a:t>
            </a:r>
          </a:p>
          <a:p>
            <a:pPr marL="581025" lvl="1" indent="-290513">
              <a:buFont typeface="Wingdings" charset="2"/>
              <a:buChar char="§"/>
            </a:pPr>
            <a:r>
              <a:rPr lang="en-US" sz="1800" dirty="0" smtClean="0"/>
              <a:t>High latency for big (&gt;1MB) packets</a:t>
            </a:r>
          </a:p>
          <a:p>
            <a:pPr marL="0" lvl="1"/>
            <a:r>
              <a:rPr lang="en-US" sz="1800" dirty="0" smtClean="0"/>
              <a:t>Bandwidth:</a:t>
            </a:r>
          </a:p>
          <a:p>
            <a:pPr marL="581025" lvl="1" indent="-290513">
              <a:buFont typeface="Wingdings" charset="2"/>
              <a:buChar char="§"/>
            </a:pPr>
            <a:r>
              <a:rPr lang="en-US" sz="1800" dirty="0" smtClean="0"/>
              <a:t>Low bandwidth for small packets</a:t>
            </a:r>
          </a:p>
          <a:p>
            <a:pPr marL="581025" lvl="1" indent="-290513">
              <a:buFont typeface="Wingdings" charset="2"/>
              <a:buChar char="§"/>
            </a:pPr>
            <a:r>
              <a:rPr lang="en-US" sz="1800" dirty="0"/>
              <a:t>Maximum bandwidth of ~5 GB/</a:t>
            </a:r>
            <a:r>
              <a:rPr lang="en-US" sz="1800" dirty="0" smtClean="0"/>
              <a:t>s</a:t>
            </a:r>
            <a:endParaRPr lang="en-US" sz="1800" dirty="0"/>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Key-value stores</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76200" y="3733800"/>
            <a:ext cx="5791200" cy="6858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328443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92874016"/>
              </p:ext>
            </p:extLst>
          </p:nvPr>
        </p:nvGraphicFramePr>
        <p:xfrm>
          <a:off x="265988" y="2920435"/>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20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3499</TotalTime>
  <Words>2167</Words>
  <Application>Microsoft Macintosh PowerPoint</Application>
  <PresentationFormat>On-screen Show (4:3)</PresentationFormat>
  <Paragraphs>445</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80</cp:revision>
  <dcterms:modified xsi:type="dcterms:W3CDTF">2015-01-12T22:45:37Z</dcterms:modified>
</cp:coreProperties>
</file>